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2" r:id="rId2"/>
    <p:sldId id="257" r:id="rId3"/>
    <p:sldId id="278" r:id="rId4"/>
    <p:sldId id="266" r:id="rId5"/>
    <p:sldId id="286" r:id="rId6"/>
    <p:sldId id="287" r:id="rId7"/>
    <p:sldId id="288" r:id="rId8"/>
    <p:sldId id="281" r:id="rId9"/>
    <p:sldId id="284" r:id="rId10"/>
    <p:sldId id="290" r:id="rId11"/>
    <p:sldId id="275" r:id="rId12"/>
    <p:sldId id="289" r:id="rId13"/>
    <p:sldId id="267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F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78"/>
  </p:normalViewPr>
  <p:slideViewPr>
    <p:cSldViewPr snapToGrid="0" snapToObjects="1">
      <p:cViewPr varScale="1">
        <p:scale>
          <a:sx n="110" d="100"/>
          <a:sy n="110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5A8EE-F5E4-6147-9EC4-041400348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9D56B-EC76-7B48-B90A-7C705E04F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E3A2F-E327-954A-B597-61F10C04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3882A-060D-F246-A794-118E6045F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B0BE4-19E1-9C4D-A754-D0549AB9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3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F7F4-AEFF-0247-ACC2-C08BDF26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97FA0-D008-434E-B869-4AC28BE35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9ABD8-FF3C-EB4A-A729-64630A232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BB15-D60F-F749-BA22-CF5E75D77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6431A-28C4-904B-A573-31C3B813B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9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FE1D2B-18A9-7445-98FA-2B7FD703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31FF9-2C11-434F-8C89-56AF19C31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71BC5-3326-9A43-A778-E51F71CDD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BA68C-ACAE-7E43-B7B3-14A783B40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4FA52-F750-7247-92A5-83E7652FF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1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2D563-AE2E-784C-B3EA-894C00A3E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08B43-DB40-A444-8303-3F48BB9BB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16FCA-212A-1745-A766-D610FCD1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5B802-EF37-B84B-9304-35C2D5EF1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30B69-89FD-BC4E-AE76-0EB15B4C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67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1D45-9090-F74E-9404-33CAD1997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E2CA4-C3B8-1D41-93FD-1842C43A1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45ADC-8082-6A4D-AC96-7698ABF2B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3821C-1255-294E-9039-FAFC7122A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4A48D-2177-6F48-ACE7-76F48584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1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B938-518A-A844-9C0C-FE5DBF26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36396-E1BD-BB46-AF7D-0B7709D70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07DDB-59F3-394C-8A8E-FF7604A09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4F6241-B0E1-C34B-9719-B9B402343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2A33F-665F-1E44-BA28-5A6276A38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8F4E9-C467-7949-9FFA-2E7C4718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83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5ADD-505D-D24D-9E41-7324809F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B6B00-3F13-DE43-92AC-50EDE08F5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CBE88-722A-DC4C-9288-CC4259555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EFBDC2-6265-A049-8A4B-FE3A91F73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FCC2C6-6A5F-8543-B18E-6DB9DF83C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5DB4A9-C012-8446-98F3-8BE63F45D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389CA-FDBD-3E4A-B46D-0E96474E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8A2A7-4B98-DC4B-A5FE-7B1F7DC36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47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0096-1E0F-884E-BC07-A4E2B347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503ED-0F6C-1442-B77B-BFFDB43B6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29FB5-8659-7048-8300-029E2BF21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A6CC2-CB78-5741-8D6A-16E8F2D4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7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FBC250-A9DD-3346-9C88-650A48DC9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3A2C2-8CA5-8E45-B95F-B1084DE9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F9FD9-4996-F144-B3E5-08B91022B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89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30CDF-E639-4A40-93AE-4D35B896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1D9AF-06DA-8E44-8EF2-0D773018F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E9328-4D6C-A642-8BAC-7A2634308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8E5C6-6D68-E346-984E-9F92FB683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BD538-C152-444E-8FB0-0D4DA0F9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08C11-7C05-6341-9519-012290C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7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EFDA-7BE8-114E-A170-A501AC90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F67F49-D6DF-1D42-9EC7-C5D9E6524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010D3-5FCE-4346-910D-0EF5E3507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EC745-4DD2-4C4A-81AD-703E58750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41926-BE5C-BD4A-A66A-CFBDA562F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495C4-E75C-AC43-A980-6BD7BFA11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40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D5AEA-C0C3-2D42-AFA0-8B6A70A93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0D910-E4E9-5345-B75E-BE73A4A21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E575A-0874-9E4E-ACB1-0F796B9E8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38EC0-4D9E-0647-B52F-849F66E9878A}" type="datetimeFigureOut">
              <a:rPr lang="en-US" smtClean="0"/>
              <a:t>7/25/21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CE321-BC01-4A46-98B0-F87B9726D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2AF06-85AD-FA4C-9352-A773588A8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63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hyperlink" Target="https://medium.com/@noah.fintech/creating-a-banking-customer-churn-model-%201a2d0850f071" TargetMode="External"/><Relationship Id="rId5" Type="http://schemas.openxmlformats.org/officeDocument/2006/relationships/hyperlink" Target="https://www.tigeranalytics.com/blog/addressing-customer-churn-in-banking/" TargetMode="External"/><Relationship Id="rId4" Type="http://schemas.openxmlformats.org/officeDocument/2006/relationships/hyperlink" Target="https://www.kaggle.com/shrutimechlearn/churn-modell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B9B4C5-F7E7-2E4E-8AA0-68B05D7E3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17996"/>
            <a:ext cx="4872038" cy="133083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  <a:ea typeface="+mn-ea"/>
                <a:cs typeface="+mn-cs"/>
              </a:rPr>
              <a:t>Banking Customer Churn - Prediction</a:t>
            </a:r>
            <a:r>
              <a:rPr lang="en-US" sz="1800" dirty="0"/>
              <a:t>	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D441-D93B-ED41-9D2C-863CFA7FC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4" y="2612466"/>
            <a:ext cx="3866724" cy="18622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Vinay Nagaraj</a:t>
            </a:r>
          </a:p>
          <a:p>
            <a:pPr marL="0" indent="0" algn="ctr">
              <a:buNone/>
            </a:pPr>
            <a:r>
              <a:rPr lang="en-US" sz="2000" dirty="0"/>
              <a:t>DSC680, Summer 2021</a:t>
            </a:r>
          </a:p>
          <a:p>
            <a:pPr marL="0" indent="0" algn="ctr">
              <a:buNone/>
            </a:pPr>
            <a:r>
              <a:rPr lang="en-US" sz="2000" dirty="0"/>
              <a:t>Bellevue University, NE</a:t>
            </a:r>
          </a:p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5FD49-D421-4C45-9D79-FFF5BF9DB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540" y="1192219"/>
            <a:ext cx="6786822" cy="424553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32060B3-08E6-434E-AB81-847A29D328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4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14"/>
    </mc:Choice>
    <mc:Fallback xmlns="">
      <p:transition spd="slow" advTm="39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D02F2-16D7-C642-B9D1-2EF7CF2EF17D}"/>
              </a:ext>
            </a:extLst>
          </p:cNvPr>
          <p:cNvSpPr txBox="1"/>
          <p:nvPr/>
        </p:nvSpPr>
        <p:spPr>
          <a:xfrm>
            <a:off x="597311" y="1128060"/>
            <a:ext cx="3789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Random Forest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65CFD-191E-3147-A3F3-8BA19FBD8774}"/>
              </a:ext>
            </a:extLst>
          </p:cNvPr>
          <p:cNvSpPr txBox="1"/>
          <p:nvPr/>
        </p:nvSpPr>
        <p:spPr>
          <a:xfrm>
            <a:off x="777722" y="2187279"/>
            <a:ext cx="39283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Random Forest Model provides us a high true prediction values for our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86.1% of the time, our model will correctly predict if the customer will exit the bank or not.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3AF9F-162E-8048-AA5C-CEB6ECE07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138" y="1542238"/>
            <a:ext cx="6134100" cy="36957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BEC2FA2-3DCC-F647-85A7-5C58BF2D24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5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874"/>
    </mc:Choice>
    <mc:Fallback xmlns="">
      <p:transition spd="slow" advTm="75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D02F2-16D7-C642-B9D1-2EF7CF2EF17D}"/>
              </a:ext>
            </a:extLst>
          </p:cNvPr>
          <p:cNvSpPr txBox="1"/>
          <p:nvPr/>
        </p:nvSpPr>
        <p:spPr>
          <a:xfrm>
            <a:off x="597311" y="1128060"/>
            <a:ext cx="3789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Support Vector Classifier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65CFD-191E-3147-A3F3-8BA19FBD8774}"/>
              </a:ext>
            </a:extLst>
          </p:cNvPr>
          <p:cNvSpPr txBox="1"/>
          <p:nvPr/>
        </p:nvSpPr>
        <p:spPr>
          <a:xfrm>
            <a:off x="777722" y="2187279"/>
            <a:ext cx="39283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SVC returns a best fit hyperplane that categorizes our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82.16% of the time, our model will correctly predict if the customer will exit the bank or not.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E796C-028A-E245-BC00-C395F9B7A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473" y="1493201"/>
            <a:ext cx="6057900" cy="36576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537C01B-6C75-4A4C-9A75-56D9510989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2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19"/>
    </mc:Choice>
    <mc:Fallback xmlns="">
      <p:transition spd="slow" advTm="37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D02F2-16D7-C642-B9D1-2EF7CF2EF17D}"/>
              </a:ext>
            </a:extLst>
          </p:cNvPr>
          <p:cNvSpPr txBox="1"/>
          <p:nvPr/>
        </p:nvSpPr>
        <p:spPr>
          <a:xfrm>
            <a:off x="597311" y="1128060"/>
            <a:ext cx="3789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Gaussian Naïve Bayes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65CFD-191E-3147-A3F3-8BA19FBD8774}"/>
              </a:ext>
            </a:extLst>
          </p:cNvPr>
          <p:cNvSpPr txBox="1"/>
          <p:nvPr/>
        </p:nvSpPr>
        <p:spPr>
          <a:xfrm>
            <a:off x="777722" y="2187279"/>
            <a:ext cx="39283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Variant of Naïve Bayes that follows Gaussian normal distribution and supports continuous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80.85% of the time, our model will correctly predict if the customer will exit the bank or not.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5BEA5B-DAB3-EB41-9F89-567966408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553" y="1589725"/>
            <a:ext cx="5994400" cy="36195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94D2D80-D852-8D4C-AC07-D4A8393483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86"/>
    </mc:Choice>
    <mc:Fallback xmlns="">
      <p:transition spd="slow" advTm="31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B14A-3A12-D141-9BA5-D93C9CF91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Bookman Old Style" panose="020506040505050202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F7F7B-F3B1-C949-A880-B3C17B472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5500"/>
            <a:ext cx="10515600" cy="35901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Bookman Old Style" panose="02050604050505020204" pitchFamily="18" charset="0"/>
            </a:endParaRPr>
          </a:p>
          <a:p>
            <a:r>
              <a:rPr lang="en-US" sz="2000" dirty="0">
                <a:latin typeface="Bookman Old Style" panose="02050604050505020204" pitchFamily="18" charset="0"/>
              </a:rPr>
              <a:t>Bank needs to improve on their retirement plans. </a:t>
            </a:r>
          </a:p>
          <a:p>
            <a:pPr marL="0" indent="0">
              <a:buNone/>
            </a:pPr>
            <a:endParaRPr lang="en-US" sz="2000" dirty="0">
              <a:latin typeface="Bookman Old Style" panose="02050604050505020204" pitchFamily="18" charset="0"/>
            </a:endParaRPr>
          </a:p>
          <a:p>
            <a:r>
              <a:rPr lang="en-US" sz="2000" dirty="0">
                <a:latin typeface="Bookman Old Style" panose="02050604050505020204" pitchFamily="18" charset="0"/>
              </a:rPr>
              <a:t>Keep Customers engaged and active with the bank. Direct deposits is one such example.</a:t>
            </a:r>
          </a:p>
          <a:p>
            <a:pPr marL="0" indent="0">
              <a:buNone/>
            </a:pPr>
            <a:endParaRPr lang="en-US" sz="2000" dirty="0">
              <a:latin typeface="Bookman Old Style" panose="02050604050505020204" pitchFamily="18" charset="0"/>
            </a:endParaRPr>
          </a:p>
          <a:p>
            <a:r>
              <a:rPr lang="en-US" sz="2000" dirty="0">
                <a:latin typeface="Bookman Old Style" panose="02050604050505020204" pitchFamily="18" charset="0"/>
              </a:rPr>
              <a:t>Explain the benefits of your Bank’s credit card to the customer. </a:t>
            </a:r>
          </a:p>
          <a:p>
            <a:endParaRPr lang="en-US" sz="2000" dirty="0">
              <a:latin typeface="Bookman Old Style" panose="02050604050505020204" pitchFamily="18" charset="0"/>
            </a:endParaRPr>
          </a:p>
          <a:p>
            <a:r>
              <a:rPr lang="en-US" sz="2000" dirty="0">
                <a:latin typeface="Bookman Old Style" panose="02050604050505020204" pitchFamily="18" charset="0"/>
              </a:rPr>
              <a:t>Random Forest Model better suited.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0F7C6A0-452B-9D49-A2B8-FDA7EA19D8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8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98"/>
    </mc:Choice>
    <mc:Fallback xmlns="">
      <p:transition spd="slow" advTm="53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B14A-3A12-D141-9BA5-D93C9CF91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References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F7F7B-F3B1-C949-A880-B3C17B472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000" dirty="0" err="1"/>
              <a:t>Shruti_Iyyer</a:t>
            </a:r>
            <a:r>
              <a:rPr lang="en-US" sz="2000" dirty="0"/>
              <a:t>. (2019, April 3). Churn Modelling. Kaggle. </a:t>
            </a:r>
            <a:r>
              <a:rPr lang="en-US" sz="2000" dirty="0">
                <a:hlinkClick r:id="rId4"/>
              </a:rPr>
              <a:t>https://www.kaggle.com/shrutimechlearn/churn-modelling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Why Customers Leave &amp;amp; What Can Banks Do? Tiger Analytics. (2020, September 16). </a:t>
            </a:r>
            <a:r>
              <a:rPr lang="en-US" sz="2000" dirty="0">
                <a:hlinkClick r:id="rId5"/>
              </a:rPr>
              <a:t>https://www.tigeranalytics.com/blog/addressing-customer-churn-in-banking/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Mukhtar, N. (2020, January 30). Creating a Banking Customer Churn Model. Medium. </a:t>
            </a:r>
            <a:r>
              <a:rPr lang="en-US" sz="2000" dirty="0">
                <a:hlinkClick r:id="rId6"/>
              </a:rPr>
              <a:t>https://medium.com/@noah.fintech/creating-a-banking-customer-churn-model- 1a2d0850f071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BABE3D5-3BD4-1541-A11B-F4888E29ED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6"/>
    </mc:Choice>
    <mc:Fallback xmlns="">
      <p:transition spd="slow" advTm="9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B14A-3A12-D141-9BA5-D93C9CF91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Bookman Old Style" panose="020506040505050202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F7F7B-F3B1-C949-A880-B3C17B472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07620"/>
            <a:ext cx="10515600" cy="3590174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Bookman Old Style" panose="02050604050505020204" pitchFamily="18" charset="0"/>
              </a:rPr>
              <a:t>No Customers = No Sale. </a:t>
            </a:r>
          </a:p>
          <a:p>
            <a:pPr marL="0" indent="0">
              <a:buNone/>
            </a:pPr>
            <a:endParaRPr lang="en-US" sz="2000" dirty="0">
              <a:latin typeface="Bookman Old Style" panose="02050604050505020204" pitchFamily="18" charset="0"/>
            </a:endParaRPr>
          </a:p>
          <a:p>
            <a:r>
              <a:rPr lang="en-US" sz="2000" dirty="0">
                <a:latin typeface="Bookman Old Style" panose="02050604050505020204" pitchFamily="18" charset="0"/>
              </a:rPr>
              <a:t>Customer Churn is one of the most acknowledged problems in the banking sector. </a:t>
            </a:r>
          </a:p>
          <a:p>
            <a:pPr marL="0" indent="0">
              <a:buNone/>
            </a:pPr>
            <a:endParaRPr lang="en-US" sz="2000" dirty="0">
              <a:latin typeface="Bookman Old Style" panose="02050604050505020204" pitchFamily="18" charset="0"/>
            </a:endParaRPr>
          </a:p>
          <a:p>
            <a:r>
              <a:rPr lang="en-US" sz="2000" dirty="0">
                <a:latin typeface="Bookman Old Style" panose="02050604050505020204" pitchFamily="18" charset="0"/>
              </a:rPr>
              <a:t>Banks are constantly looking at data/suggestions which could help them improve their customer service.</a:t>
            </a:r>
          </a:p>
          <a:p>
            <a:endParaRPr lang="en-US" sz="2000" dirty="0">
              <a:latin typeface="Bookman Old Style" panose="02050604050505020204" pitchFamily="18" charset="0"/>
            </a:endParaRPr>
          </a:p>
          <a:p>
            <a:r>
              <a:rPr lang="en-US" sz="2000" dirty="0">
                <a:latin typeface="Bookman Old Style" panose="02050604050505020204" pitchFamily="18" charset="0"/>
              </a:rPr>
              <a:t>This project intends to focus on the behavior of bank customers who are more likely to leave the bank.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75AF9F8-AAC9-8642-9376-3047615CDC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5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924"/>
    </mc:Choice>
    <mc:Fallback xmlns="">
      <p:transition spd="slow" advTm="111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9AC80-4877-D144-82E3-FD8C62A5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Process Overview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3A150-862F-D44E-85B8-3B1876F65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ookman Old Style" panose="02050604050505020204" pitchFamily="18" charset="0"/>
                <a:cs typeface="Arial" panose="020B0604020202020204" pitchFamily="34" charset="0"/>
              </a:rPr>
              <a:t>Preliminary analysis on data</a:t>
            </a:r>
          </a:p>
          <a:p>
            <a:endParaRPr lang="en-US" sz="2000" dirty="0"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Bookman Old Style" panose="02050604050505020204" pitchFamily="18" charset="0"/>
                <a:cs typeface="Arial" panose="020B0604020202020204" pitchFamily="34" charset="0"/>
              </a:rPr>
              <a:t>Data preparation and cleaning for any missing values.</a:t>
            </a:r>
          </a:p>
          <a:p>
            <a:endParaRPr lang="en-US" sz="2000" dirty="0"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Bookman Old Style" panose="02050604050505020204" pitchFamily="18" charset="0"/>
                <a:cs typeface="Arial" panose="020B0604020202020204" pitchFamily="34" charset="0"/>
              </a:rPr>
              <a:t>Perform Exploratory Data Analysis</a:t>
            </a:r>
          </a:p>
          <a:p>
            <a:endParaRPr lang="en-US" sz="2000" dirty="0"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Bookman Old Style" panose="02050604050505020204" pitchFamily="18" charset="0"/>
                <a:cs typeface="Arial" panose="020B0604020202020204" pitchFamily="34" charset="0"/>
              </a:rPr>
              <a:t>Train and test models</a:t>
            </a:r>
          </a:p>
          <a:p>
            <a:endParaRPr lang="en-US" sz="2000" dirty="0"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Bookman Old Style" panose="02050604050505020204" pitchFamily="18" charset="0"/>
                <a:cs typeface="Arial" panose="020B0604020202020204" pitchFamily="34" charset="0"/>
              </a:rPr>
              <a:t>Model evaluation and tuning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7414901-D2C5-584C-AC8B-843E22A21D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3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42"/>
    </mc:Choice>
    <mc:Fallback xmlns="">
      <p:transition spd="slow" advTm="78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E97D-6E50-C14A-B3E9-5D52D91DE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74296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The dataset is downloaded from Kaggle which contains details of a bank’s customer. 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Bookman Old Style" panose="0205060405050502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Out of 10,000 records, 2,037 are data related to customers who exited the bank.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5F07A8-B770-7A47-B5DB-04EC1BBB51E6}"/>
              </a:ext>
            </a:extLst>
          </p:cNvPr>
          <p:cNvSpPr txBox="1"/>
          <p:nvPr/>
        </p:nvSpPr>
        <p:spPr>
          <a:xfrm>
            <a:off x="877456" y="1313718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Dataset Overview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6F55A2-2BCD-A641-B3B2-BE1C44172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17" y="1818730"/>
            <a:ext cx="4543260" cy="322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1F68B1F-A06F-2348-A1AB-D1ED62167C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4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06"/>
    </mc:Choice>
    <mc:Fallback xmlns="">
      <p:transition spd="slow" advTm="66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E97D-6E50-C14A-B3E9-5D52D91DE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314408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Female customers are more likely to exit the bank.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Bookman Old Style" panose="0205060405050502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Customers in Germany exit the bank the most.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5F07A8-B770-7A47-B5DB-04EC1BBB51E6}"/>
              </a:ext>
            </a:extLst>
          </p:cNvPr>
          <p:cNvSpPr txBox="1"/>
          <p:nvPr/>
        </p:nvSpPr>
        <p:spPr>
          <a:xfrm>
            <a:off x="877456" y="1313718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Graph Analysis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F6D8B8-0AA3-CA48-8622-2238B4B2F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936" y="402520"/>
            <a:ext cx="2627549" cy="276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98F7941-AFF4-0F4C-AC5A-26889CC5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936" y="3368912"/>
            <a:ext cx="3060061" cy="321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9CBF9BE-FF2D-1E43-BF9A-D22FEFC946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15"/>
    </mc:Choice>
    <mc:Fallback xmlns="">
      <p:transition spd="slow" advTm="66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E97D-6E50-C14A-B3E9-5D52D91DE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314408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Customers with no credit card with the bank tend to exit the bank more.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Bookman Old Style" panose="0205060405050502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Important to keep customers active/engaged with the bank. Inactive customers exit the bank.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5F07A8-B770-7A47-B5DB-04EC1BBB51E6}"/>
              </a:ext>
            </a:extLst>
          </p:cNvPr>
          <p:cNvSpPr txBox="1"/>
          <p:nvPr/>
        </p:nvSpPr>
        <p:spPr>
          <a:xfrm>
            <a:off x="877456" y="1313718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Graph Analysis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9F16C7A-4E3E-8948-855A-6204665F7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530" y="232992"/>
            <a:ext cx="3060061" cy="321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6939465-F25F-4E49-96DB-052CFE08D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395" y="3540598"/>
            <a:ext cx="2779103" cy="292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7AC6D9E-18C9-0E41-948A-EC6ECAB659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3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82"/>
    </mc:Choice>
    <mc:Fallback xmlns="">
      <p:transition spd="slow" advTm="57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E97D-6E50-C14A-B3E9-5D52D91DE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314408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The ratio of exited cases with 3 or more products definitely higher than under 2 products. 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Bookman Old Style" panose="0205060405050502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People with Ages between 30 to 40 has the highest probability of staying and Ages between 45 to 55 has the highest probability of leaving.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5F07A8-B770-7A47-B5DB-04EC1BBB51E6}"/>
              </a:ext>
            </a:extLst>
          </p:cNvPr>
          <p:cNvSpPr txBox="1"/>
          <p:nvPr/>
        </p:nvSpPr>
        <p:spPr>
          <a:xfrm>
            <a:off x="877456" y="1313718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Graph Analysis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14B601F-BCCD-3544-A127-0060FA488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39" y="287644"/>
            <a:ext cx="6095406" cy="314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7A0E273-7E57-0F42-B666-FAB079E15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27" y="3928756"/>
            <a:ext cx="53848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9BF5A21-5119-F841-983B-0132228184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4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729"/>
    </mc:Choice>
    <mc:Fallback xmlns="">
      <p:transition spd="slow" advTm="82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0" name="Rectangle 7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8DFA8-E3AC-204F-B213-47785DBCF84B}"/>
              </a:ext>
            </a:extLst>
          </p:cNvPr>
          <p:cNvSpPr txBox="1"/>
          <p:nvPr/>
        </p:nvSpPr>
        <p:spPr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Bookman Old Style" panose="02050604050505020204" pitchFamily="18" charset="0"/>
                <a:ea typeface="+mj-ea"/>
                <a:cs typeface="+mj-cs"/>
              </a:rPr>
              <a:t>Feature Importance</a:t>
            </a:r>
          </a:p>
        </p:txBody>
      </p:sp>
      <p:sp>
        <p:nvSpPr>
          <p:cNvPr id="4101" name="Rectangle 7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02" name="Rectangle 7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7C15D0-559B-3A40-A66C-F054D55E887C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Target variable – “Exited” which determines if the Customer has exited the bank or not.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Bookman Old Style" panose="020506040505050202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Bookman Old Style" panose="02050604050505020204" pitchFamily="18" charset="0"/>
              </a:rPr>
              <a:t>SelectKBest</a:t>
            </a:r>
            <a:r>
              <a:rPr lang="en-US" sz="2000" dirty="0">
                <a:latin typeface="Bookman Old Style" panose="02050604050505020204" pitchFamily="18" charset="0"/>
              </a:rPr>
              <a:t> technique used to identify most relevant features.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Bookman Old Style" panose="020506040505050202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‘Age’ &amp; ‘</a:t>
            </a:r>
            <a:r>
              <a:rPr lang="en-US" sz="2000" dirty="0" err="1">
                <a:latin typeface="Bookman Old Style" panose="02050604050505020204" pitchFamily="18" charset="0"/>
              </a:rPr>
              <a:t>IsActiveMember</a:t>
            </a:r>
            <a:r>
              <a:rPr lang="en-US" sz="2000" dirty="0">
                <a:latin typeface="Bookman Old Style" panose="02050604050505020204" pitchFamily="18" charset="0"/>
              </a:rPr>
              <a:t>’ plays a vital role in Customer Churn.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FB596B7-0D50-894E-A233-A1B86148D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863" y="1193800"/>
            <a:ext cx="4940300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7A83655-95C8-5045-ABFE-57D8006E38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5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57"/>
    </mc:Choice>
    <mc:Fallback xmlns="">
      <p:transition spd="slow" advTm="54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0" name="Rectangle 7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8DFA8-E3AC-204F-B213-47785DBCF84B}"/>
              </a:ext>
            </a:extLst>
          </p:cNvPr>
          <p:cNvSpPr txBox="1"/>
          <p:nvPr/>
        </p:nvSpPr>
        <p:spPr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Bookman Old Style" panose="02050604050505020204" pitchFamily="18" charset="0"/>
                <a:ea typeface="+mj-ea"/>
                <a:cs typeface="+mj-cs"/>
              </a:rPr>
              <a:t>Classification Models</a:t>
            </a:r>
          </a:p>
        </p:txBody>
      </p:sp>
      <p:sp>
        <p:nvSpPr>
          <p:cNvPr id="4101" name="Rectangle 7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02" name="Rectangle 7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7C15D0-559B-3A40-A66C-F054D55E887C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Aggregate measure of performance across the 7 classification models is shown here.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Bookman Old Style" panose="020506040505050202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Bookman Old Style" panose="02050604050505020204" pitchFamily="18" charset="0"/>
              </a:rPr>
              <a:t>HyperParameter</a:t>
            </a:r>
            <a:r>
              <a:rPr lang="en-US" sz="2000" dirty="0">
                <a:latin typeface="Bookman Old Style" panose="02050604050505020204" pitchFamily="18" charset="0"/>
              </a:rPr>
              <a:t> Tuning - </a:t>
            </a:r>
            <a:r>
              <a:rPr lang="en-US" sz="2000" dirty="0" err="1">
                <a:latin typeface="Bookman Old Style" panose="02050604050505020204" pitchFamily="18" charset="0"/>
              </a:rPr>
              <a:t>RandomForest</a:t>
            </a:r>
            <a:r>
              <a:rPr lang="en-US" sz="2000" dirty="0">
                <a:latin typeface="Bookman Old Style" panose="02050604050505020204" pitchFamily="18" charset="0"/>
              </a:rPr>
              <a:t>, SVC and </a:t>
            </a:r>
            <a:r>
              <a:rPr lang="en-US" sz="2000" dirty="0" err="1">
                <a:latin typeface="Bookman Old Style" panose="02050604050505020204" pitchFamily="18" charset="0"/>
              </a:rPr>
              <a:t>GaussianNB</a:t>
            </a:r>
            <a:r>
              <a:rPr lang="en-US" sz="2000" dirty="0">
                <a:latin typeface="Bookman Old Style" panose="02050604050505020204" pitchFamily="18" charset="0"/>
              </a:rPr>
              <a:t> model due to their accuracy scores.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217BBF-01E4-214A-8E47-7232F9A2D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735" y="1224802"/>
            <a:ext cx="3744292" cy="374429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B2925E8-F5C2-494D-8F60-EBB15CCE52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0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36"/>
    </mc:Choice>
    <mc:Fallback xmlns="">
      <p:transition spd="slow" advTm="55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24797</TotalTime>
  <Words>555</Words>
  <Application>Microsoft Macintosh PowerPoint</Application>
  <PresentationFormat>Widescreen</PresentationFormat>
  <Paragraphs>77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Bookman Old Style</vt:lpstr>
      <vt:lpstr>Calibri</vt:lpstr>
      <vt:lpstr>Calibri Light</vt:lpstr>
      <vt:lpstr>Office Theme</vt:lpstr>
      <vt:lpstr>Banking Customer Churn - Prediction   </vt:lpstr>
      <vt:lpstr>Problem Statement</vt:lpstr>
      <vt:lpstr>Process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travel safety concerns – Facts vs hoax!   Executive Summary Vikas Ranjan    </dc:title>
  <dc:creator>Vikas Ranjan</dc:creator>
  <cp:lastModifiedBy>Vinay Nagaraj</cp:lastModifiedBy>
  <cp:revision>129</cp:revision>
  <dcterms:created xsi:type="dcterms:W3CDTF">2021-01-25T02:37:49Z</dcterms:created>
  <dcterms:modified xsi:type="dcterms:W3CDTF">2021-07-25T14:16:27Z</dcterms:modified>
</cp:coreProperties>
</file>